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86" autoAdjust="0"/>
  </p:normalViewPr>
  <p:slideViewPr>
    <p:cSldViewPr snapToGrid="0">
      <p:cViewPr varScale="1">
        <p:scale>
          <a:sx n="114" d="100"/>
          <a:sy n="114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hyperlink" Target="mailto:villageclerk@villageofliverpool.org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mailto:villageclerk@villageofliverpool.org" TargetMode="External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09CE4-A755-4F61-99F7-191B7F4EF92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C5A1E3B-C74D-4866-8FDF-37CB200105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Village of Liverpool Tree Committee meets at 7PM on the 2</a:t>
          </a:r>
          <a:r>
            <a:rPr lang="en-US" baseline="30000" dirty="0"/>
            <a:t>nd</a:t>
          </a:r>
          <a:r>
            <a:rPr lang="en-US" dirty="0"/>
            <a:t> Monday of every month.</a:t>
          </a:r>
        </a:p>
        <a:p>
          <a:pPr>
            <a:lnSpc>
              <a:spcPct val="100000"/>
            </a:lnSpc>
          </a:pPr>
          <a:r>
            <a:rPr lang="en-US" dirty="0"/>
            <a:t>Location: Village Hall, 310 Sycamore Street, Liverpool, NY 13088</a:t>
          </a:r>
        </a:p>
      </dgm:t>
    </dgm:pt>
    <dgm:pt modelId="{2CC8217F-AF07-416E-ABA5-16BEB6803037}" type="parTrans" cxnId="{69373DF0-A1A2-47CC-AA4D-35800840C9AA}">
      <dgm:prSet/>
      <dgm:spPr/>
      <dgm:t>
        <a:bodyPr/>
        <a:lstStyle/>
        <a:p>
          <a:endParaRPr lang="en-US"/>
        </a:p>
      </dgm:t>
    </dgm:pt>
    <dgm:pt modelId="{49B33174-7295-4C6C-9176-7B2E0C49D511}" type="sibTrans" cxnId="{69373DF0-A1A2-47CC-AA4D-35800840C9AA}">
      <dgm:prSet/>
      <dgm:spPr/>
      <dgm:t>
        <a:bodyPr/>
        <a:lstStyle/>
        <a:p>
          <a:endParaRPr lang="en-US"/>
        </a:p>
      </dgm:t>
    </dgm:pt>
    <dgm:pt modelId="{B7B780AB-6405-4808-AF98-56D73288E3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Keep an eye out for your community trees. If you see a tree within the ROW that may need a risk assessment, please let us know by calling us at </a:t>
          </a:r>
        </a:p>
        <a:p>
          <a:pPr>
            <a:lnSpc>
              <a:spcPct val="100000"/>
            </a:lnSpc>
          </a:pPr>
          <a:r>
            <a:rPr lang="en-US" b="1" dirty="0"/>
            <a:t>315-457-3441</a:t>
          </a:r>
          <a:endParaRPr lang="en-US" dirty="0"/>
        </a:p>
      </dgm:t>
    </dgm:pt>
    <dgm:pt modelId="{B1DE9EBE-4B24-445A-B753-837E770D71A6}" type="parTrans" cxnId="{A2EFB95F-C7FB-45C6-94A4-AC7986652C02}">
      <dgm:prSet/>
      <dgm:spPr/>
      <dgm:t>
        <a:bodyPr/>
        <a:lstStyle/>
        <a:p>
          <a:endParaRPr lang="en-US"/>
        </a:p>
      </dgm:t>
    </dgm:pt>
    <dgm:pt modelId="{8F7B941F-D2D5-4C49-A4DA-2DA5ED11866D}" type="sibTrans" cxnId="{A2EFB95F-C7FB-45C6-94A4-AC7986652C02}">
      <dgm:prSet/>
      <dgm:spPr/>
      <dgm:t>
        <a:bodyPr/>
        <a:lstStyle/>
        <a:p>
          <a:endParaRPr lang="en-US"/>
        </a:p>
      </dgm:t>
    </dgm:pt>
    <dgm:pt modelId="{03940AA0-EE41-4D46-B21E-D14C49A4CF57}">
      <dgm:prSet/>
      <dgm:spPr/>
      <dgm:t>
        <a:bodyPr/>
        <a:lstStyle/>
        <a:p>
          <a:endParaRPr lang="en-US"/>
        </a:p>
      </dgm:t>
    </dgm:pt>
    <dgm:pt modelId="{933D0036-3E2C-4485-8554-D1AA7BEC44DA}" type="parTrans" cxnId="{83B261C1-0854-4AD7-87BF-E9E638847414}">
      <dgm:prSet/>
      <dgm:spPr/>
      <dgm:t>
        <a:bodyPr/>
        <a:lstStyle/>
        <a:p>
          <a:endParaRPr lang="en-US"/>
        </a:p>
      </dgm:t>
    </dgm:pt>
    <dgm:pt modelId="{BDF462B2-4C03-40DF-BF4A-D9BC23004BB1}" type="sibTrans" cxnId="{83B261C1-0854-4AD7-87BF-E9E638847414}">
      <dgm:prSet/>
      <dgm:spPr/>
      <dgm:t>
        <a:bodyPr/>
        <a:lstStyle/>
        <a:p>
          <a:endParaRPr lang="en-US"/>
        </a:p>
      </dgm:t>
    </dgm:pt>
    <dgm:pt modelId="{9C9407EF-7BF9-405D-B705-FB36D181F7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 can also reach out to the Village via email at </a:t>
          </a:r>
          <a:r>
            <a:rPr lang="en-US" dirty="0">
              <a:hlinkClick xmlns:r="http://schemas.openxmlformats.org/officeDocument/2006/relationships" r:id="rId1"/>
            </a:rPr>
            <a:t>villageclerk@villageofliverpool.org</a:t>
          </a:r>
          <a:r>
            <a:rPr lang="en-US" dirty="0"/>
            <a:t>. </a:t>
          </a:r>
        </a:p>
        <a:p>
          <a:pPr>
            <a:lnSpc>
              <a:spcPct val="100000"/>
            </a:lnSpc>
          </a:pPr>
          <a:r>
            <a:rPr lang="en-US" dirty="0"/>
            <a:t>You can find DPW Service Request forms on the Village of Liverpool website.</a:t>
          </a:r>
        </a:p>
      </dgm:t>
    </dgm:pt>
    <dgm:pt modelId="{4282BF4E-FC6A-4B3E-85A5-76B78271BE15}" type="parTrans" cxnId="{4352C76D-4B41-445F-881D-D87686E2CDD0}">
      <dgm:prSet/>
      <dgm:spPr/>
      <dgm:t>
        <a:bodyPr/>
        <a:lstStyle/>
        <a:p>
          <a:endParaRPr lang="en-US"/>
        </a:p>
      </dgm:t>
    </dgm:pt>
    <dgm:pt modelId="{E232874E-8EAE-4355-A86B-95DD9919D35B}" type="sibTrans" cxnId="{4352C76D-4B41-445F-881D-D87686E2CDD0}">
      <dgm:prSet/>
      <dgm:spPr/>
      <dgm:t>
        <a:bodyPr/>
        <a:lstStyle/>
        <a:p>
          <a:endParaRPr lang="en-US"/>
        </a:p>
      </dgm:t>
    </dgm:pt>
    <dgm:pt modelId="{10EA5F44-9FD3-4C29-95D9-433AEA26E21E}" type="pres">
      <dgm:prSet presAssocID="{95D09CE4-A755-4F61-99F7-191B7F4EF92E}" presName="root" presStyleCnt="0">
        <dgm:presLayoutVars>
          <dgm:dir/>
          <dgm:resizeHandles val="exact"/>
        </dgm:presLayoutVars>
      </dgm:prSet>
      <dgm:spPr/>
    </dgm:pt>
    <dgm:pt modelId="{9AEEA5B4-7374-47C9-B2F5-97953647FCE0}" type="pres">
      <dgm:prSet presAssocID="{0C5A1E3B-C74D-4866-8FDF-37CB2001052D}" presName="compNode" presStyleCnt="0"/>
      <dgm:spPr/>
    </dgm:pt>
    <dgm:pt modelId="{B8F85094-B044-4A12-8D8A-998082E24D3D}" type="pres">
      <dgm:prSet presAssocID="{0C5A1E3B-C74D-4866-8FDF-37CB2001052D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680572C-68FA-467F-BCA0-C351526DEB7D}" type="pres">
      <dgm:prSet presAssocID="{0C5A1E3B-C74D-4866-8FDF-37CB2001052D}" presName="spaceRect" presStyleCnt="0"/>
      <dgm:spPr/>
    </dgm:pt>
    <dgm:pt modelId="{E93D0033-3E79-4A68-B9A5-258B93062897}" type="pres">
      <dgm:prSet presAssocID="{0C5A1E3B-C74D-4866-8FDF-37CB2001052D}" presName="textRect" presStyleLbl="revTx" presStyleIdx="0" presStyleCnt="3">
        <dgm:presLayoutVars>
          <dgm:chMax val="1"/>
          <dgm:chPref val="1"/>
        </dgm:presLayoutVars>
      </dgm:prSet>
      <dgm:spPr/>
    </dgm:pt>
    <dgm:pt modelId="{970DEFD6-06B0-41F4-9A85-3C7C613C3CAB}" type="pres">
      <dgm:prSet presAssocID="{49B33174-7295-4C6C-9176-7B2E0C49D511}" presName="sibTrans" presStyleCnt="0"/>
      <dgm:spPr/>
    </dgm:pt>
    <dgm:pt modelId="{E6FFBA98-BB5C-4C82-BF20-C29EA2573E1D}" type="pres">
      <dgm:prSet presAssocID="{B7B780AB-6405-4808-AF98-56D73288E3D8}" presName="compNode" presStyleCnt="0"/>
      <dgm:spPr/>
    </dgm:pt>
    <dgm:pt modelId="{2D981212-4869-42F5-893D-546F031F76F4}" type="pres">
      <dgm:prSet presAssocID="{B7B780AB-6405-4808-AF98-56D73288E3D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5654C84A-7CFC-49D8-BBFA-E75368858588}" type="pres">
      <dgm:prSet presAssocID="{B7B780AB-6405-4808-AF98-56D73288E3D8}" presName="spaceRect" presStyleCnt="0"/>
      <dgm:spPr/>
    </dgm:pt>
    <dgm:pt modelId="{89E44761-01C3-44FE-899F-F3ABDC866B70}" type="pres">
      <dgm:prSet presAssocID="{B7B780AB-6405-4808-AF98-56D73288E3D8}" presName="textRect" presStyleLbl="revTx" presStyleIdx="1" presStyleCnt="3">
        <dgm:presLayoutVars>
          <dgm:chMax val="1"/>
          <dgm:chPref val="1"/>
        </dgm:presLayoutVars>
      </dgm:prSet>
      <dgm:spPr/>
    </dgm:pt>
    <dgm:pt modelId="{42014532-6632-409B-AB6B-F88146AE9650}" type="pres">
      <dgm:prSet presAssocID="{8F7B941F-D2D5-4C49-A4DA-2DA5ED11866D}" presName="sibTrans" presStyleCnt="0"/>
      <dgm:spPr/>
    </dgm:pt>
    <dgm:pt modelId="{4AAC4548-DE8B-41C3-A427-CEB7A5A1A016}" type="pres">
      <dgm:prSet presAssocID="{9C9407EF-7BF9-405D-B705-FB36D181F78D}" presName="compNode" presStyleCnt="0"/>
      <dgm:spPr/>
    </dgm:pt>
    <dgm:pt modelId="{ED81B969-6EEC-4FEE-9615-AC32E445503A}" type="pres">
      <dgm:prSet presAssocID="{9C9407EF-7BF9-405D-B705-FB36D181F78D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5197FAC-6CB4-43D6-AEDF-DA2C90B2A6BE}" type="pres">
      <dgm:prSet presAssocID="{9C9407EF-7BF9-405D-B705-FB36D181F78D}" presName="spaceRect" presStyleCnt="0"/>
      <dgm:spPr/>
    </dgm:pt>
    <dgm:pt modelId="{311BC4D3-F9F6-4AEC-819B-34E2A615D43C}" type="pres">
      <dgm:prSet presAssocID="{9C9407EF-7BF9-405D-B705-FB36D181F78D}" presName="textRect" presStyleLbl="revTx" presStyleIdx="2" presStyleCnt="3" custScaleX="131051">
        <dgm:presLayoutVars>
          <dgm:chMax val="1"/>
          <dgm:chPref val="1"/>
        </dgm:presLayoutVars>
      </dgm:prSet>
      <dgm:spPr/>
    </dgm:pt>
  </dgm:ptLst>
  <dgm:cxnLst>
    <dgm:cxn modelId="{A2EFB95F-C7FB-45C6-94A4-AC7986652C02}" srcId="{95D09CE4-A755-4F61-99F7-191B7F4EF92E}" destId="{B7B780AB-6405-4808-AF98-56D73288E3D8}" srcOrd="1" destOrd="0" parTransId="{B1DE9EBE-4B24-445A-B753-837E770D71A6}" sibTransId="{8F7B941F-D2D5-4C49-A4DA-2DA5ED11866D}"/>
    <dgm:cxn modelId="{4352C76D-4B41-445F-881D-D87686E2CDD0}" srcId="{95D09CE4-A755-4F61-99F7-191B7F4EF92E}" destId="{9C9407EF-7BF9-405D-B705-FB36D181F78D}" srcOrd="2" destOrd="0" parTransId="{4282BF4E-FC6A-4B3E-85A5-76B78271BE15}" sibTransId="{E232874E-8EAE-4355-A86B-95DD9919D35B}"/>
    <dgm:cxn modelId="{714AA070-5553-4030-8A36-48335BA2F09D}" type="presOf" srcId="{95D09CE4-A755-4F61-99F7-191B7F4EF92E}" destId="{10EA5F44-9FD3-4C29-95D9-433AEA26E21E}" srcOrd="0" destOrd="0" presId="urn:microsoft.com/office/officeart/2018/2/layout/IconLabelList"/>
    <dgm:cxn modelId="{6ADA9372-939B-415D-84DB-1FAF61D6723E}" type="presOf" srcId="{9C9407EF-7BF9-405D-B705-FB36D181F78D}" destId="{311BC4D3-F9F6-4AEC-819B-34E2A615D43C}" srcOrd="0" destOrd="0" presId="urn:microsoft.com/office/officeart/2018/2/layout/IconLabelList"/>
    <dgm:cxn modelId="{67245E7C-8530-46FC-9777-B566DCF690FE}" type="presOf" srcId="{B7B780AB-6405-4808-AF98-56D73288E3D8}" destId="{89E44761-01C3-44FE-899F-F3ABDC866B70}" srcOrd="0" destOrd="0" presId="urn:microsoft.com/office/officeart/2018/2/layout/IconLabelList"/>
    <dgm:cxn modelId="{9BD0728E-9237-4537-BD52-41F3E7568C72}" type="presOf" srcId="{0C5A1E3B-C74D-4866-8FDF-37CB2001052D}" destId="{E93D0033-3E79-4A68-B9A5-258B93062897}" srcOrd="0" destOrd="0" presId="urn:microsoft.com/office/officeart/2018/2/layout/IconLabelList"/>
    <dgm:cxn modelId="{83B261C1-0854-4AD7-87BF-E9E638847414}" srcId="{B7B780AB-6405-4808-AF98-56D73288E3D8}" destId="{03940AA0-EE41-4D46-B21E-D14C49A4CF57}" srcOrd="0" destOrd="0" parTransId="{933D0036-3E2C-4485-8554-D1AA7BEC44DA}" sibTransId="{BDF462B2-4C03-40DF-BF4A-D9BC23004BB1}"/>
    <dgm:cxn modelId="{69373DF0-A1A2-47CC-AA4D-35800840C9AA}" srcId="{95D09CE4-A755-4F61-99F7-191B7F4EF92E}" destId="{0C5A1E3B-C74D-4866-8FDF-37CB2001052D}" srcOrd="0" destOrd="0" parTransId="{2CC8217F-AF07-416E-ABA5-16BEB6803037}" sibTransId="{49B33174-7295-4C6C-9176-7B2E0C49D511}"/>
    <dgm:cxn modelId="{98EADAA5-0A9E-4331-8E66-33D0B56B6E6E}" type="presParOf" srcId="{10EA5F44-9FD3-4C29-95D9-433AEA26E21E}" destId="{9AEEA5B4-7374-47C9-B2F5-97953647FCE0}" srcOrd="0" destOrd="0" presId="urn:microsoft.com/office/officeart/2018/2/layout/IconLabelList"/>
    <dgm:cxn modelId="{6A588775-5091-4312-8856-4CA8094D902F}" type="presParOf" srcId="{9AEEA5B4-7374-47C9-B2F5-97953647FCE0}" destId="{B8F85094-B044-4A12-8D8A-998082E24D3D}" srcOrd="0" destOrd="0" presId="urn:microsoft.com/office/officeart/2018/2/layout/IconLabelList"/>
    <dgm:cxn modelId="{2677AE58-C6CB-4CC6-82A1-56CF7C36A9CB}" type="presParOf" srcId="{9AEEA5B4-7374-47C9-B2F5-97953647FCE0}" destId="{7680572C-68FA-467F-BCA0-C351526DEB7D}" srcOrd="1" destOrd="0" presId="urn:microsoft.com/office/officeart/2018/2/layout/IconLabelList"/>
    <dgm:cxn modelId="{BC53C83F-EB27-4849-8A2E-54862F98D5B2}" type="presParOf" srcId="{9AEEA5B4-7374-47C9-B2F5-97953647FCE0}" destId="{E93D0033-3E79-4A68-B9A5-258B93062897}" srcOrd="2" destOrd="0" presId="urn:microsoft.com/office/officeart/2018/2/layout/IconLabelList"/>
    <dgm:cxn modelId="{38280373-C4A3-429A-AE62-F6E3679917D1}" type="presParOf" srcId="{10EA5F44-9FD3-4C29-95D9-433AEA26E21E}" destId="{970DEFD6-06B0-41F4-9A85-3C7C613C3CAB}" srcOrd="1" destOrd="0" presId="urn:microsoft.com/office/officeart/2018/2/layout/IconLabelList"/>
    <dgm:cxn modelId="{A93244B2-EE8A-4EA8-9BAE-6EEFF740517D}" type="presParOf" srcId="{10EA5F44-9FD3-4C29-95D9-433AEA26E21E}" destId="{E6FFBA98-BB5C-4C82-BF20-C29EA2573E1D}" srcOrd="2" destOrd="0" presId="urn:microsoft.com/office/officeart/2018/2/layout/IconLabelList"/>
    <dgm:cxn modelId="{DC3CAEA2-7C69-420F-A364-D356CDB38F7E}" type="presParOf" srcId="{E6FFBA98-BB5C-4C82-BF20-C29EA2573E1D}" destId="{2D981212-4869-42F5-893D-546F031F76F4}" srcOrd="0" destOrd="0" presId="urn:microsoft.com/office/officeart/2018/2/layout/IconLabelList"/>
    <dgm:cxn modelId="{9D433528-70B1-4ABC-B7A6-154131E7B1EA}" type="presParOf" srcId="{E6FFBA98-BB5C-4C82-BF20-C29EA2573E1D}" destId="{5654C84A-7CFC-49D8-BBFA-E75368858588}" srcOrd="1" destOrd="0" presId="urn:microsoft.com/office/officeart/2018/2/layout/IconLabelList"/>
    <dgm:cxn modelId="{EFEB77A3-E4B1-4590-AFBE-A56D35B1CB71}" type="presParOf" srcId="{E6FFBA98-BB5C-4C82-BF20-C29EA2573E1D}" destId="{89E44761-01C3-44FE-899F-F3ABDC866B70}" srcOrd="2" destOrd="0" presId="urn:microsoft.com/office/officeart/2018/2/layout/IconLabelList"/>
    <dgm:cxn modelId="{9C325ED9-9A6C-433A-B9B8-B998BE4C8D0D}" type="presParOf" srcId="{10EA5F44-9FD3-4C29-95D9-433AEA26E21E}" destId="{42014532-6632-409B-AB6B-F88146AE9650}" srcOrd="3" destOrd="0" presId="urn:microsoft.com/office/officeart/2018/2/layout/IconLabelList"/>
    <dgm:cxn modelId="{D8F136D6-A6DF-4738-BD19-9485F7A71FF7}" type="presParOf" srcId="{10EA5F44-9FD3-4C29-95D9-433AEA26E21E}" destId="{4AAC4548-DE8B-41C3-A427-CEB7A5A1A016}" srcOrd="4" destOrd="0" presId="urn:microsoft.com/office/officeart/2018/2/layout/IconLabelList"/>
    <dgm:cxn modelId="{5BAE7F6D-9541-4048-8128-81C3346CC4C3}" type="presParOf" srcId="{4AAC4548-DE8B-41C3-A427-CEB7A5A1A016}" destId="{ED81B969-6EEC-4FEE-9615-AC32E445503A}" srcOrd="0" destOrd="0" presId="urn:microsoft.com/office/officeart/2018/2/layout/IconLabelList"/>
    <dgm:cxn modelId="{A292732E-D0B5-4CD4-B0B1-F69F58827F26}" type="presParOf" srcId="{4AAC4548-DE8B-41C3-A427-CEB7A5A1A016}" destId="{A5197FAC-6CB4-43D6-AEDF-DA2C90B2A6BE}" srcOrd="1" destOrd="0" presId="urn:microsoft.com/office/officeart/2018/2/layout/IconLabelList"/>
    <dgm:cxn modelId="{A07076D6-AB41-4E20-A161-A66C45DF0093}" type="presParOf" srcId="{4AAC4548-DE8B-41C3-A427-CEB7A5A1A016}" destId="{311BC4D3-F9F6-4AEC-819B-34E2A615D43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5094-B044-4A12-8D8A-998082E24D3D}">
      <dsp:nvSpPr>
        <dsp:cNvPr id="0" name=""/>
        <dsp:cNvSpPr/>
      </dsp:nvSpPr>
      <dsp:spPr>
        <a:xfrm>
          <a:off x="1419444" y="196572"/>
          <a:ext cx="772031" cy="772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D0033-3E79-4A68-B9A5-258B93062897}">
      <dsp:nvSpPr>
        <dsp:cNvPr id="0" name=""/>
        <dsp:cNvSpPr/>
      </dsp:nvSpPr>
      <dsp:spPr>
        <a:xfrm>
          <a:off x="947647" y="1316920"/>
          <a:ext cx="1715625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Village of Liverpool Tree Committee meets at 7PM on the 2</a:t>
          </a:r>
          <a:r>
            <a:rPr lang="en-US" sz="1100" kern="1200" baseline="30000" dirty="0"/>
            <a:t>nd</a:t>
          </a:r>
          <a:r>
            <a:rPr lang="en-US" sz="1100" kern="1200" dirty="0"/>
            <a:t> Monday of every month.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Location: Village Hall, 310 Sycamore Street, Liverpool, NY 13088</a:t>
          </a:r>
        </a:p>
      </dsp:txBody>
      <dsp:txXfrm>
        <a:off x="947647" y="1316920"/>
        <a:ext cx="1715625" cy="1200937"/>
      </dsp:txXfrm>
    </dsp:sp>
    <dsp:sp modelId="{2D981212-4869-42F5-893D-546F031F76F4}">
      <dsp:nvSpPr>
        <dsp:cNvPr id="0" name=""/>
        <dsp:cNvSpPr/>
      </dsp:nvSpPr>
      <dsp:spPr>
        <a:xfrm>
          <a:off x="3435304" y="196572"/>
          <a:ext cx="772031" cy="772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44761-01C3-44FE-899F-F3ABDC866B70}">
      <dsp:nvSpPr>
        <dsp:cNvPr id="0" name=""/>
        <dsp:cNvSpPr/>
      </dsp:nvSpPr>
      <dsp:spPr>
        <a:xfrm>
          <a:off x="2963507" y="1316920"/>
          <a:ext cx="1715625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Keep an eye out for your community trees. If you see a tree within the ROW that may need a risk assessment, please let us know by calling us at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315-457-3441</a:t>
          </a:r>
          <a:endParaRPr lang="en-US" sz="1100" kern="1200" dirty="0"/>
        </a:p>
      </dsp:txBody>
      <dsp:txXfrm>
        <a:off x="2963507" y="1316920"/>
        <a:ext cx="1715625" cy="1200937"/>
      </dsp:txXfrm>
    </dsp:sp>
    <dsp:sp modelId="{ED81B969-6EEC-4FEE-9615-AC32E445503A}">
      <dsp:nvSpPr>
        <dsp:cNvPr id="0" name=""/>
        <dsp:cNvSpPr/>
      </dsp:nvSpPr>
      <dsp:spPr>
        <a:xfrm>
          <a:off x="5717522" y="196572"/>
          <a:ext cx="772031" cy="772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BC4D3-F9F6-4AEC-819B-34E2A615D43C}">
      <dsp:nvSpPr>
        <dsp:cNvPr id="0" name=""/>
        <dsp:cNvSpPr/>
      </dsp:nvSpPr>
      <dsp:spPr>
        <a:xfrm>
          <a:off x="4979366" y="1316920"/>
          <a:ext cx="2248343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You can also reach out to the Village via email at </a:t>
          </a:r>
          <a:r>
            <a:rPr lang="en-US" sz="1100" kern="1200" dirty="0">
              <a:hlinkClick xmlns:r="http://schemas.openxmlformats.org/officeDocument/2006/relationships" r:id="rId7"/>
            </a:rPr>
            <a:t>villageclerk@villageofliverpool.org</a:t>
          </a:r>
          <a:r>
            <a:rPr lang="en-US" sz="1100" kern="1200" dirty="0"/>
            <a:t>.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You can find DPW Service Request forms on the Village of Liverpool website.</a:t>
          </a:r>
        </a:p>
      </dsp:txBody>
      <dsp:txXfrm>
        <a:off x="4979366" y="1316920"/>
        <a:ext cx="2248343" cy="1200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389b614b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389b614b1_0_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389b614b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389b614b1_0_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224a0941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224a09411_0_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224a094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224a09411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4279401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42794017c_0_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224a094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224a09411_0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  <a:t>What has been planted so far (2021)</a:t>
            </a:r>
            <a:endParaRPr sz="1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indent="0">
              <a:lnSpc>
                <a:spcPct val="115000"/>
              </a:lnSpc>
              <a:spcBef>
                <a:spcPts val="1237"/>
              </a:spcBef>
              <a:buNone/>
            </a:pP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  <a:t>Briefly explain current CDBG grant and upcoming plans for fall planting – areas involved, how the planting will work, how we need volunteers to help</a:t>
            </a:r>
            <a:endParaRPr sz="1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indent="0">
              <a:lnSpc>
                <a:spcPct val="115000"/>
              </a:lnSpc>
              <a:spcBef>
                <a:spcPts val="1237"/>
              </a:spcBef>
              <a:spcAft>
                <a:spcPts val="1237"/>
              </a:spcAft>
              <a:buClr>
                <a:schemeClr val="dk1"/>
              </a:buClr>
              <a:buNone/>
            </a:pP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  <a:t>Other potential grants and planting plans, spring 2023 planting plans – Arbor Day</a:t>
            </a:r>
            <a:endParaRPr sz="12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409caef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409caefea_0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409caef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409caefea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Change the ISA-certified arborist to the specific group who can provide the tree risk assessments and different levels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42794017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42794017c_0_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Tree risk assessment qualification – add these and who can complete them and how it is separate from certified arborists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389b614b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389b614b1_0_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ROW definition in the Village code? Check and see if it’s defined in our zoning in the Village; the map that Bill keeps shows all Village trees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224a0941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224a09411_0_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Identification of tree planting locations. If you want a tree please call us!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5552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16305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14108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4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31657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5663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15716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61810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18747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368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71375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99286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9918" y="569214"/>
            <a:ext cx="8565502" cy="2919126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Village of Liverpool Tree Committee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3714750"/>
            <a:ext cx="91417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25038" y="3918929"/>
            <a:ext cx="7543800" cy="1007633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>
                <a:solidFill>
                  <a:srgbClr val="FFFFFF"/>
                </a:solidFill>
              </a:rPr>
              <a:t>OVERVIEW &amp; STEWARDSHIP OPPORTUNITIES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3679632"/>
            <a:ext cx="91417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4866B79-E9DA-0721-CE54-2C775BADD3BF}"/>
              </a:ext>
            </a:extLst>
          </p:cNvPr>
          <p:cNvSpPr/>
          <p:nvPr/>
        </p:nvSpPr>
        <p:spPr>
          <a:xfrm>
            <a:off x="3456991" y="540983"/>
            <a:ext cx="2211355" cy="20807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Deciduous tree with solid fill">
            <a:extLst>
              <a:ext uri="{FF2B5EF4-FFF2-40B4-BE49-F238E27FC236}">
                <a16:creationId xmlns:a16="http://schemas.microsoft.com/office/drawing/2014/main" id="{4FC3B0BB-DEF3-09D5-889D-88239139F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787" y="112414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1B95C55F-4286-4A2A-A05E-2D274D82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E2561D9-068B-4BC7-85F6-AE6A7C34B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61BACF2-0F18-493C-99AB-363E6147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586407" y="482600"/>
            <a:ext cx="2600677" cy="417829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b="1" spc="-50" dirty="0">
                <a:solidFill>
                  <a:srgbClr val="FFFFFF"/>
                </a:solidFill>
              </a:rPr>
              <a:t>Potential Signs a Community Tree Risk Assessment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843154" y="482600"/>
            <a:ext cx="4578216" cy="4178299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FFFF"/>
                </a:solidFill>
              </a:rPr>
              <a:t>Storm damage – from wind, lightening, etc.</a:t>
            </a:r>
          </a:p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FFFF"/>
                </a:solidFill>
              </a:rPr>
              <a:t>Visible rot</a:t>
            </a:r>
          </a:p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FFFF"/>
                </a:solidFill>
              </a:rPr>
              <a:t>Dropping large limbs</a:t>
            </a:r>
          </a:p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FFFF"/>
                </a:solidFill>
              </a:rPr>
              <a:t>Damage to the bark or other parts of the tree</a:t>
            </a:r>
          </a:p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FFFF"/>
                </a:solidFill>
              </a:rPr>
              <a:t>A large portion of the tree branches bare during the growing season</a:t>
            </a:r>
          </a:p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FFFF"/>
                </a:solidFill>
              </a:rPr>
              <a:t>Signs of pest infestation or damage, or disease</a:t>
            </a:r>
          </a:p>
          <a:p>
            <a:pPr marL="0" lvl="0" indent="0" defTabSz="9144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125" descr="Worm's-eye view of a large tree">
            <a:extLst>
              <a:ext uri="{FF2B5EF4-FFF2-40B4-BE49-F238E27FC236}">
                <a16:creationId xmlns:a16="http://schemas.microsoft.com/office/drawing/2014/main" id="{17A3FF41-A962-A5C9-4A58-9E8E8FABF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2210" b="352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0287E58-BFA2-4780-8829-AAA140F4A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700" spc="-50"/>
              <a:t>If You Think A Community Tree May Need Care…</a:t>
            </a:r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520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marL="457200" lvl="0" indent="0" defTabSz="914400">
              <a:spcBef>
                <a:spcPts val="0"/>
              </a:spcBef>
              <a:spcAft>
                <a:spcPts val="600"/>
              </a:spcAft>
              <a:buSzPts val="1100"/>
              <a:buFont typeface="Calibri" panose="020F0502020204030204" pitchFamily="34" charset="0"/>
              <a:buNone/>
            </a:pPr>
            <a:r>
              <a:rPr lang="en-US" b="1" dirty="0"/>
              <a:t>Call the village office (315-457-3441) with the location of tree and why the tree may need assessment.</a:t>
            </a:r>
          </a:p>
          <a:p>
            <a:pPr marL="457200" lvl="0" indent="0" defTabSz="914400">
              <a:spcBef>
                <a:spcPts val="0"/>
              </a:spcBef>
              <a:spcAft>
                <a:spcPts val="600"/>
              </a:spcAft>
              <a:buSzPts val="1100"/>
              <a:buFont typeface="Calibri" panose="020F0502020204030204" pitchFamily="34" charset="0"/>
              <a:buNone/>
            </a:pPr>
            <a:r>
              <a:rPr lang="en-US" dirty="0"/>
              <a:t> </a:t>
            </a:r>
          </a:p>
          <a:p>
            <a:pPr marL="457200" lvl="0" indent="0" defTabSz="914400">
              <a:spcBef>
                <a:spcPts val="0"/>
              </a:spcBef>
              <a:spcAft>
                <a:spcPts val="600"/>
              </a:spcAft>
              <a:buSzPts val="1100"/>
              <a:buFont typeface="Calibri" panose="020F0502020204030204" pitchFamily="34" charset="0"/>
              <a:buNone/>
            </a:pPr>
            <a:r>
              <a:rPr lang="en-US" dirty="0"/>
              <a:t>When you call about a tree, please know that it can take time for it to be assessed and any potential action to be taken.</a:t>
            </a:r>
          </a:p>
          <a:p>
            <a:pPr marL="914400" lvl="0" indent="-342900" defTabSz="914400">
              <a:spcBef>
                <a:spcPts val="0"/>
              </a:spcBef>
              <a:spcAft>
                <a:spcPts val="60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dirty="0"/>
              <a:t>It may be determined that it doesn’t need care or doesn’t need care at this time and is then potentially added to the watch list.</a:t>
            </a:r>
          </a:p>
          <a:p>
            <a:pPr marL="914400" lvl="0" indent="-342900" defTabSz="914400">
              <a:spcBef>
                <a:spcPts val="0"/>
              </a:spcBef>
              <a:spcAft>
                <a:spcPts val="60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dirty="0"/>
              <a:t>It may be added to a list for pruning or removal. The village DPW usually collects a list of trees that need service or removal and then puts a call in for a tree company to come out. If there is an immediate danger, the tree will be serviced as soon as possible.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A44386-17EF-471B-BBDB-C20ACD5A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6C4828D-6EB3-42F1-B844-8F3B0D0E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6452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3714750"/>
            <a:ext cx="91417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800100" y="3939702"/>
            <a:ext cx="7543800" cy="77153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3700" spc="-50">
                <a:solidFill>
                  <a:srgbClr val="FFFFFF"/>
                </a:solidFill>
              </a:rPr>
              <a:t>Moving Forward - How To Stay In Touch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3679632"/>
            <a:ext cx="91417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32" name="Google Shape;130;p24">
            <a:extLst>
              <a:ext uri="{FF2B5EF4-FFF2-40B4-BE49-F238E27FC236}">
                <a16:creationId xmlns:a16="http://schemas.microsoft.com/office/drawing/2014/main" id="{B0880A6D-E9CD-7ECD-6431-4DDDF0718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642117"/>
              </p:ext>
            </p:extLst>
          </p:nvPr>
        </p:nvGraphicFramePr>
        <p:xfrm>
          <a:off x="482599" y="482600"/>
          <a:ext cx="8175358" cy="271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endParaRPr lang="en"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 dirty="0">
                <a:solidFill>
                  <a:schemeClr val="dk1"/>
                </a:solidFill>
              </a:rPr>
              <a:t>The Village of Liverpool appointed a Tree Committee in January 2017 for the purpose of maintaining the health and maintenance of existing trees and the planting of new trees and shrubs on Village of Liverpool property.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 dirty="0">
                <a:solidFill>
                  <a:schemeClr val="dk1"/>
                </a:solidFill>
              </a:rPr>
              <a:t>The Tree Ordinance (chapter 353 of Village code) was officially adopted by the Village of Liverpool Board of Trustees on 4-11-2019 and is available on the Village website. 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 dirty="0">
                <a:solidFill>
                  <a:schemeClr val="dk1"/>
                </a:solidFill>
              </a:rPr>
              <a:t>The Tree Committee is also responsible for the annual Arbor Day celebration, development of the Village’s Forest Management Plan, and implementation of the Tree Ordinance.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 dirty="0">
                <a:solidFill>
                  <a:schemeClr val="dk1"/>
                </a:solidFill>
              </a:rPr>
              <a:t>The Tree Committee was awarded Tree City USA designation in December 2019 by the Arbor Day Foundation, and participates in the New York Releaf Program.</a:t>
            </a:r>
            <a:endParaRPr sz="1700" dirty="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860" y="245766"/>
            <a:ext cx="1024444" cy="9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8169" y="302450"/>
            <a:ext cx="1440031" cy="8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5489" y="161525"/>
            <a:ext cx="886626" cy="10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800" spc="-50"/>
              <a:t>Who We Are Continued</a:t>
            </a: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4841240" cy="3017520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endParaRPr lang="en-US" dirty="0"/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dirty="0"/>
              <a:t>The committee is an advisory committee to the Village Board of Trustees. </a:t>
            </a:r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dirty="0"/>
              <a:t>The committee has 5 members, including residents of the village or others persons with a qualification in arboriculture, horticulture, landscape design or other environmental qualification and an interest in the village.</a:t>
            </a:r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dirty="0"/>
              <a:t>At least 3 members of the committee should be residents of the village.</a:t>
            </a:r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dirty="0"/>
              <a:t>Interested in participating? Please let us know!</a:t>
            </a:r>
          </a:p>
          <a:p>
            <a:pPr marL="0" lvl="0" indent="0" defTabSz="9144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dirty="0"/>
          </a:p>
        </p:txBody>
      </p:sp>
      <p:pic>
        <p:nvPicPr>
          <p:cNvPr id="74" name="Graphic 73" descr="Meeting">
            <a:extLst>
              <a:ext uri="{FF2B5EF4-FFF2-40B4-BE49-F238E27FC236}">
                <a16:creationId xmlns:a16="http://schemas.microsoft.com/office/drawing/2014/main" id="{ED663C53-4C6B-31BC-66DC-4B47991AB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5427" y="1563201"/>
            <a:ext cx="2351332" cy="23513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12300" y="146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Our Community Forest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212300" y="1380931"/>
            <a:ext cx="3598592" cy="3303036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>
                <a:solidFill>
                  <a:schemeClr val="dk1"/>
                </a:solidFill>
                <a:highlight>
                  <a:schemeClr val="lt1"/>
                </a:highlight>
              </a:rPr>
              <a:t>Implement the Village of Liverpool’s Urban Forestry Management Plan Goals:</a:t>
            </a:r>
          </a:p>
          <a:p>
            <a:pPr marL="457200" lvl="0" indent="-3048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4800" b="1" dirty="0">
                <a:solidFill>
                  <a:schemeClr val="dk1"/>
                </a:solidFill>
                <a:highlight>
                  <a:schemeClr val="lt1"/>
                </a:highlight>
              </a:rPr>
              <a:t>Improve Urban Forest Quality</a:t>
            </a:r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4800" dirty="0">
                <a:solidFill>
                  <a:schemeClr val="dk1"/>
                </a:solidFill>
                <a:highlight>
                  <a:schemeClr val="lt1"/>
                </a:highlight>
              </a:rPr>
              <a:t>By 2025, complete the priority maintenance identified in the tree inventory and re-inventory every 10 years.</a:t>
            </a:r>
          </a:p>
          <a:p>
            <a:pPr marL="6096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4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4800" b="1" dirty="0">
                <a:solidFill>
                  <a:schemeClr val="dk1"/>
                </a:solidFill>
                <a:highlight>
                  <a:schemeClr val="lt1"/>
                </a:highlight>
              </a:rPr>
              <a:t>Increase Urban Forest Quantity</a:t>
            </a:r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4800" dirty="0">
                <a:solidFill>
                  <a:schemeClr val="dk1"/>
                </a:solidFill>
                <a:highlight>
                  <a:schemeClr val="lt1"/>
                </a:highlight>
              </a:rPr>
              <a:t>1:1 replacement goal </a:t>
            </a:r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4800" dirty="0">
                <a:solidFill>
                  <a:schemeClr val="dk1"/>
                </a:solidFill>
                <a:highlight>
                  <a:schemeClr val="lt1"/>
                </a:highlight>
              </a:rPr>
              <a:t>Increased tree diversity</a:t>
            </a:r>
          </a:p>
          <a:p>
            <a:pPr marL="6096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48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4800" b="1" dirty="0">
                <a:solidFill>
                  <a:schemeClr val="dk1"/>
                </a:solidFill>
                <a:highlight>
                  <a:schemeClr val="lt1"/>
                </a:highlight>
              </a:rPr>
              <a:t>Education and Outreach</a:t>
            </a:r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4800" dirty="0">
                <a:solidFill>
                  <a:schemeClr val="dk1"/>
                </a:solidFill>
                <a:highlight>
                  <a:schemeClr val="lt1"/>
                </a:highlight>
              </a:rPr>
              <a:t>Tree Steward program</a:t>
            </a:r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4800" dirty="0">
                <a:solidFill>
                  <a:schemeClr val="dk1"/>
                </a:solidFill>
                <a:highlight>
                  <a:schemeClr val="lt1"/>
                </a:highlight>
              </a:rPr>
              <a:t>Planting demonstrations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4507" b="1" u="sng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4507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909528" y="1380932"/>
            <a:ext cx="5022172" cy="350246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u="sng" dirty="0">
                <a:solidFill>
                  <a:schemeClr val="dk1"/>
                </a:solidFill>
                <a:highlight>
                  <a:schemeClr val="lt1"/>
                </a:highlight>
              </a:rPr>
              <a:t>FAQ</a:t>
            </a:r>
            <a:endParaRPr sz="1200" b="1" u="sng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chemeClr val="lt1"/>
                </a:highlight>
              </a:rPr>
              <a:t>Why is removal necessary if the goal is expanding the community forest?</a:t>
            </a:r>
            <a:endParaRPr sz="12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highlight>
                  <a:schemeClr val="lt1"/>
                </a:highlight>
              </a:rPr>
              <a:t>The Committee is looking to create a healthy tree canopy. Removal of trees is necessary in the Village ROW  if the tree poses a potential public safety risk or hazard; causes an unsafe condition; is injurious to sewers, electric power lines, gas lines, waterlines or other public improvements, and the situation cannot be mitigated by other means; is affected with any injurious fungus, insect or pest that threatens municipal trees.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chemeClr val="lt1"/>
                </a:highlight>
              </a:rPr>
              <a:t>What are the benefits of tree canopy expansion?</a:t>
            </a:r>
            <a:endParaRPr sz="12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highlight>
                  <a:schemeClr val="lt1"/>
                </a:highlight>
              </a:rPr>
              <a:t>Reduction of summer peak temperatures and air pollution; enhancement of property values; improved wildlife habitat; aesthetic benefits; and improved social ties among neighbors.</a:t>
            </a: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42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Plans &amp; Future Planting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366625"/>
            <a:ext cx="4583400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highlight>
                  <a:schemeClr val="lt1"/>
                </a:highlight>
              </a:rPr>
              <a:t>2021:</a:t>
            </a: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  <a:t> Planted 9 trees throughout the Village by purchasing trees through CCE’s Annual Community Tree Buy; no volunteer events held due to COVID-19.</a:t>
            </a:r>
            <a:endParaRPr sz="1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highlight>
                  <a:schemeClr val="lt1"/>
                </a:highlight>
              </a:rPr>
              <a:t>2022:</a:t>
            </a: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  <a:t> Planted tree for Arbor Day; Plant 5-10 free trees from CCE in the Community Development Block Grant (CDBG) area in Fall; purchase another round of trees through the annual Community Tree Buy in Fall; planning for Fall volunteer events!</a:t>
            </a:r>
            <a:endParaRPr sz="1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highlight>
                  <a:schemeClr val="lt1"/>
                </a:highlight>
              </a:rPr>
              <a:t>2023: </a:t>
            </a: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  <a:t>Arbor Day planting, CDBG planting, annual Community Tree Buy purchase; Tree Steward program.</a:t>
            </a:r>
            <a:endParaRPr sz="1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  <a:t>And so on!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100" y="1064775"/>
            <a:ext cx="3899310" cy="301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496" y="3964178"/>
            <a:ext cx="1803675" cy="8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9250" y="2472353"/>
            <a:ext cx="2803875" cy="152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7331" y="1382427"/>
            <a:ext cx="12096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Partnerships 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390261"/>
            <a:ext cx="7121726" cy="31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highlight>
                  <a:schemeClr val="lt1"/>
                </a:highlight>
              </a:rPr>
              <a:t>Onondaga County Soil &amp; Water Conservation District</a:t>
            </a:r>
            <a:endParaRPr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dirty="0">
                <a:solidFill>
                  <a:schemeClr val="dk1"/>
                </a:solidFill>
                <a:highlight>
                  <a:schemeClr val="lt1"/>
                </a:highlight>
              </a:rPr>
              <a:t>International Society of Arbioculture Tree Risk-Assessment Qualified (ISA-TRAQ) Arborist provides Phase 1 and Phase II Risk Assessments for potential problem trees</a:t>
            </a: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dirty="0">
                <a:solidFill>
                  <a:schemeClr val="dk1"/>
                </a:solidFill>
                <a:highlight>
                  <a:schemeClr val="lt1"/>
                </a:highlight>
              </a:rPr>
              <a:t>Recommends planting locations and identifies trees that need to be removed</a:t>
            </a: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highlight>
                  <a:schemeClr val="lt1"/>
                </a:highlight>
              </a:rPr>
              <a:t>Cornell Cooperative Extension of Onondaga County</a:t>
            </a:r>
            <a:endParaRPr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dirty="0">
                <a:solidFill>
                  <a:schemeClr val="dk1"/>
                </a:solidFill>
                <a:highlight>
                  <a:schemeClr val="lt1"/>
                </a:highlight>
              </a:rPr>
              <a:t>Supports the CDBG-area plantings by providing free trees</a:t>
            </a: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dirty="0">
                <a:solidFill>
                  <a:schemeClr val="dk1"/>
                </a:solidFill>
                <a:highlight>
                  <a:schemeClr val="lt1"/>
                </a:highlight>
              </a:rPr>
              <a:t>Assists the Committee with the annual Community Tree Buy</a:t>
            </a: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dirty="0">
                <a:solidFill>
                  <a:schemeClr val="dk1"/>
                </a:solidFill>
                <a:highlight>
                  <a:schemeClr val="lt1"/>
                </a:highlight>
              </a:rPr>
              <a:t>Provides educational material and expertise for planting events</a:t>
            </a: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highlight>
                  <a:schemeClr val="lt1"/>
                </a:highlight>
              </a:rPr>
              <a:t>NYSDEC / NYS Urban Forestry Council</a:t>
            </a:r>
            <a:r>
              <a:rPr lang="en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dirty="0">
                <a:solidFill>
                  <a:schemeClr val="dk1"/>
                </a:solidFill>
                <a:highlight>
                  <a:schemeClr val="lt1"/>
                </a:highlight>
              </a:rPr>
              <a:t>Allows the Committee to Participate in New York ReLeaf webinars to learn about planting initiatives and best management practices</a:t>
            </a: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2168" y="3343726"/>
            <a:ext cx="836210" cy="8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ISA certified arborist?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231641"/>
            <a:ext cx="8520600" cy="3337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cs typeface="Arial" panose="020B0604020202020204" pitchFamily="34" charset="0"/>
              </a:rPr>
              <a:t>A certified arborist is an individual who is trained in the art and science of planting and maintaining individual trees</a:t>
            </a:r>
            <a:r>
              <a:rPr lang="en" b="1" dirty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  <a:r>
              <a:rPr lang="en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1200"/>
              </a:spcBef>
            </a:pPr>
            <a:r>
              <a:rPr lang="en" dirty="0">
                <a:solidFill>
                  <a:schemeClr val="tx1"/>
                </a:solidFill>
                <a:cs typeface="Arial" panose="020B0604020202020204" pitchFamily="34" charset="0"/>
              </a:rPr>
              <a:t>have a minimum of three years' full-time experience working in the professional tree care industry</a:t>
            </a:r>
          </a:p>
          <a:p>
            <a:pPr marL="285750" indent="-285750">
              <a:spcBef>
                <a:spcPts val="1200"/>
              </a:spcBef>
            </a:pPr>
            <a:r>
              <a:rPr lang="en" dirty="0">
                <a:solidFill>
                  <a:schemeClr val="tx1"/>
                </a:solidFill>
                <a:cs typeface="Arial" panose="020B0604020202020204" pitchFamily="34" charset="0"/>
              </a:rPr>
              <a:t>follow a code of ethics to ensure the reliability of their work</a:t>
            </a:r>
          </a:p>
          <a:p>
            <a:pPr marL="285750" indent="-285750">
              <a:spcBef>
                <a:spcPts val="1200"/>
              </a:spcBef>
            </a:pPr>
            <a:r>
              <a:rPr lang="en" dirty="0">
                <a:solidFill>
                  <a:schemeClr val="tx1"/>
                </a:solidFill>
                <a:cs typeface="Arial" panose="020B0604020202020204" pitchFamily="34" charset="0"/>
              </a:rPr>
              <a:t>and have passed an arboriculture exam or hold a degree in arboriculture, forestry, landscape architecture, or horticulture</a:t>
            </a:r>
            <a:endParaRPr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cs typeface="Arial" panose="020B0604020202020204" pitchFamily="34" charset="0"/>
              </a:rPr>
              <a:t>After passing the exam, an ISA certification is only valid for three years. Arborists must maintain their certification by completing 30 continuing education units (CEUs) in that time.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cs typeface="Arial" panose="020B0604020202020204" pitchFamily="34" charset="0"/>
              </a:rPr>
              <a:t>Arborists that have the International Society of Arboriculture Tree Risk-Assessment Qualification (ISA-TRAQ) have a specialized knowledge of tree risk assessment. </a:t>
            </a:r>
            <a:r>
              <a:rPr lang="en-US" b="0" i="0" dirty="0">
                <a:solidFill>
                  <a:srgbClr val="2B2B2B"/>
                </a:solidFill>
                <a:effectLst/>
                <a:cs typeface="Arial" panose="020B0604020202020204" pitchFamily="34" charset="0"/>
              </a:rPr>
              <a:t>To earn the qualification, eligible candidates must complete a training course, and pass both a comprehensive written assessment and a performance-based assessment. To maintain the qualification, current credential holders must retrain and retest every five years.</a:t>
            </a:r>
            <a:endParaRPr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886200" y="476209"/>
            <a:ext cx="5043196" cy="10880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spc="-50" dirty="0"/>
              <a:t>Community (Municipal) Trees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D3485-06A8-AA9F-7177-C1451826C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66" r="30123" b="-2"/>
          <a:stretch/>
        </p:blipFill>
        <p:spPr>
          <a:xfrm>
            <a:off x="20" y="-9096"/>
            <a:ext cx="3490702" cy="5152595"/>
          </a:xfrm>
          <a:prstGeom prst="rect">
            <a:avLst/>
          </a:prstGeom>
        </p:spPr>
      </p:pic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1564277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592286" y="1649184"/>
            <a:ext cx="5197151" cy="3362433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marL="628650" lvl="0" indent="-171450" defTabSz="914400">
              <a:spcBef>
                <a:spcPts val="0"/>
              </a:spcBef>
              <a:spcAft>
                <a:spcPts val="600"/>
              </a:spcAft>
              <a:buSzPct val="61111"/>
              <a:buFont typeface="Wingdings" panose="05000000000000000000" pitchFamily="2" charset="2"/>
              <a:buChar char="v"/>
            </a:pPr>
            <a:r>
              <a:rPr lang="en-US" sz="1200" b="1" dirty="0"/>
              <a:t>What is a municipal tree?</a:t>
            </a:r>
          </a:p>
          <a:p>
            <a:pPr marL="1085850" lvl="1" indent="-171450" defTabSz="914400">
              <a:spcAft>
                <a:spcPts val="600"/>
              </a:spcAft>
              <a:buSzPct val="61111"/>
              <a:buFont typeface="Courier New" panose="02070309020205020404" pitchFamily="49" charset="0"/>
              <a:buChar char="o"/>
            </a:pPr>
            <a:r>
              <a:rPr lang="en-US" sz="1200" dirty="0"/>
              <a:t>Any tree located on grounds owned, leased or otherwise controlled by the Village of Liverpool for public use.</a:t>
            </a:r>
          </a:p>
          <a:p>
            <a:pPr marL="628650" lvl="0" indent="-171450" defTabSz="914400">
              <a:spcBef>
                <a:spcPts val="0"/>
              </a:spcBef>
              <a:spcAft>
                <a:spcPts val="600"/>
              </a:spcAft>
              <a:buSzPct val="61111"/>
              <a:buFont typeface="Wingdings" panose="05000000000000000000" pitchFamily="2" charset="2"/>
              <a:buChar char="v"/>
            </a:pPr>
            <a:r>
              <a:rPr lang="en-US" sz="1200" dirty="0"/>
              <a:t> </a:t>
            </a:r>
            <a:r>
              <a:rPr lang="en-US" sz="1200" b="1" dirty="0"/>
              <a:t>Where are municipal trees located?</a:t>
            </a:r>
          </a:p>
          <a:p>
            <a:pPr marL="1143000" lvl="1" indent="-228600" defTabSz="914400">
              <a:spcAft>
                <a:spcPts val="600"/>
              </a:spcAft>
              <a:buSzPct val="61111"/>
              <a:buFont typeface="Courier New" panose="02070309020205020404" pitchFamily="49" charset="0"/>
              <a:buChar char="o"/>
            </a:pPr>
            <a:r>
              <a:rPr lang="en-US" sz="1200" dirty="0"/>
              <a:t>Parks, cemeteries, and within public </a:t>
            </a:r>
            <a:r>
              <a:rPr lang="en-US" sz="1200" dirty="0" err="1"/>
              <a:t>right-of-ways</a:t>
            </a:r>
            <a:r>
              <a:rPr lang="en-US" sz="1200" dirty="0"/>
              <a:t> (ROW).</a:t>
            </a:r>
          </a:p>
          <a:p>
            <a:pPr marL="628650" lvl="0" indent="-171450" defTabSz="914400">
              <a:spcBef>
                <a:spcPts val="0"/>
              </a:spcBef>
              <a:spcAft>
                <a:spcPts val="600"/>
              </a:spcAft>
              <a:buSzPct val="61111"/>
              <a:buFont typeface="Wingdings" panose="05000000000000000000" pitchFamily="2" charset="2"/>
              <a:buChar char="v"/>
            </a:pPr>
            <a:r>
              <a:rPr lang="en-US" sz="1200" b="1" dirty="0"/>
              <a:t>How do you know if a tree is located in a public ROW?</a:t>
            </a:r>
          </a:p>
          <a:p>
            <a:pPr marL="1085850" lvl="1" indent="-171450" defTabSz="914400">
              <a:spcAft>
                <a:spcPts val="600"/>
              </a:spcAft>
              <a:buSzPct val="61111"/>
              <a:buFont typeface="Courier New" panose="02070309020205020404" pitchFamily="49" charset="0"/>
              <a:buChar char="o"/>
            </a:pPr>
            <a:r>
              <a:rPr lang="en-US" sz="1200" dirty="0"/>
              <a:t>The simplest answer is trees located between the sidewalk and the street are located in the ROW and are municipal trees.</a:t>
            </a:r>
          </a:p>
          <a:p>
            <a:pPr marL="1085850" lvl="1" indent="-171450" defTabSz="914400">
              <a:spcAft>
                <a:spcPts val="600"/>
              </a:spcAft>
              <a:buSzPct val="61111"/>
              <a:buFont typeface="Courier New" panose="02070309020205020404" pitchFamily="49" charset="0"/>
              <a:buChar char="o"/>
            </a:pPr>
            <a:r>
              <a:rPr lang="en-US" sz="1200" dirty="0"/>
              <a:t>There are some streets that don’t have sidewalks and there are some trees that are municipal trees that are located on the home-side of the sidewalk.</a:t>
            </a:r>
          </a:p>
          <a:p>
            <a:pPr marL="1085850" lvl="1" indent="-171450" defTabSz="914400">
              <a:spcAft>
                <a:spcPts val="600"/>
              </a:spcAft>
              <a:buSzPct val="61111"/>
              <a:buFont typeface="Courier New" panose="02070309020205020404" pitchFamily="49" charset="0"/>
              <a:buChar char="o"/>
            </a:pPr>
            <a:r>
              <a:rPr lang="en-US" sz="1200" dirty="0"/>
              <a:t>If you have a question about a tree on or near your own property, the easiest thing to do is to check the land survey for your property.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I Help? Become a Tree Steward!</a:t>
            </a:r>
            <a:endParaRPr dirty="0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427583"/>
            <a:ext cx="8113844" cy="3141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4572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dk1"/>
              </a:solidFill>
            </a:endParaRPr>
          </a:p>
          <a:p>
            <a:pPr marL="717550" lvl="0" indent="-571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" sz="4300" b="1" dirty="0">
                <a:solidFill>
                  <a:schemeClr val="dk1"/>
                </a:solidFill>
              </a:rPr>
              <a:t>Help with the care for the first year of newly planted municipal trees adjacent to their property.</a:t>
            </a:r>
            <a:endParaRPr sz="4300" b="1" dirty="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700" dirty="0">
                <a:solidFill>
                  <a:schemeClr val="dk1"/>
                </a:solidFill>
              </a:rPr>
              <a:t>Watering – frequent watering during the growing season for the first year, especially during dry spells</a:t>
            </a:r>
            <a:endParaRPr sz="3700" dirty="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700" dirty="0">
                <a:solidFill>
                  <a:schemeClr val="dk1"/>
                </a:solidFill>
              </a:rPr>
              <a:t>Mulching – Mulch should be kept at least three inches away from the base of the trunk and should be no more than 3-5 inches deep</a:t>
            </a:r>
            <a:endParaRPr sz="3700" dirty="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700" dirty="0">
                <a:solidFill>
                  <a:schemeClr val="dk1"/>
                </a:solidFill>
              </a:rPr>
              <a:t>Protection – Protect the tree including the truck from mowing, weed-whacking, snow removal, or other damage</a:t>
            </a:r>
            <a:endParaRPr sz="3700" dirty="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700" dirty="0">
                <a:solidFill>
                  <a:schemeClr val="dk1"/>
                </a:solidFill>
              </a:rPr>
              <a:t>No flowers or other plants should be planted around the base of the tree for the first 2 years</a:t>
            </a:r>
            <a:endParaRPr sz="3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endParaRPr sz="4300" b="1" dirty="0">
              <a:solidFill>
                <a:schemeClr val="dk1"/>
              </a:solidFill>
            </a:endParaRPr>
          </a:p>
          <a:p>
            <a:pPr marL="717550" lvl="0" indent="-571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" sz="4300" b="1" dirty="0">
                <a:solidFill>
                  <a:schemeClr val="dk1"/>
                </a:solidFill>
              </a:rPr>
              <a:t>Help keep an eye on established municipal trees (parks, cemetery, ROW, etc.). Call the Village office if you have a concern or would like an Arborist’s opinion on a tree.</a:t>
            </a:r>
          </a:p>
          <a:p>
            <a:pPr marL="717550" lvl="0" indent="-571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" sz="4300" b="1" dirty="0">
                <a:solidFill>
                  <a:schemeClr val="dk1"/>
                </a:solidFill>
              </a:rPr>
              <a:t>Volunteer to help with planting efforts.</a:t>
            </a:r>
          </a:p>
          <a:p>
            <a:pPr marL="717550" lvl="0" indent="-571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" sz="4300" b="1" dirty="0">
                <a:solidFill>
                  <a:schemeClr val="dk1"/>
                </a:solidFill>
              </a:rPr>
              <a:t>Help identify tree planting locations—if you want a tree, please let us know! We will work to find a plantable location in your neighborhood.</a:t>
            </a:r>
          </a:p>
          <a:p>
            <a:pPr marL="717550" lvl="0" indent="-571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" sz="4300" b="1" dirty="0">
                <a:solidFill>
                  <a:schemeClr val="dk1"/>
                </a:solidFill>
              </a:rPr>
              <a:t>Cornell Cooperative Extension provides a CommuniTree Steward training annually. This is a free training in tree biology, tree identification, and tree planting and maintenance for young trees.</a:t>
            </a:r>
            <a:endParaRPr sz="4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marL="457200" lvl="0" indent="0" algn="l" rtl="0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</TotalTime>
  <Words>1551</Words>
  <Application>Microsoft Office PowerPoint</Application>
  <PresentationFormat>On-screen Show (16:9)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Retrospect</vt:lpstr>
      <vt:lpstr>Village of Liverpool Tree Committee</vt:lpstr>
      <vt:lpstr>Who We Are</vt:lpstr>
      <vt:lpstr>Who We Are Continued</vt:lpstr>
      <vt:lpstr>Plans for Our Community Forest</vt:lpstr>
      <vt:lpstr>Management Plans &amp; Future Planting</vt:lpstr>
      <vt:lpstr>Partnerships </vt:lpstr>
      <vt:lpstr>What is an ISA certified arborist?</vt:lpstr>
      <vt:lpstr>Community (Municipal) Trees</vt:lpstr>
      <vt:lpstr>How Can I Help? Become a Tree Steward!</vt:lpstr>
      <vt:lpstr>Potential Signs a Community Tree Risk Assessment</vt:lpstr>
      <vt:lpstr>If You Think A Community Tree May Need Care…</vt:lpstr>
      <vt:lpstr>Moving Forward - How To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Village of Liverpool Tree Committee</dc:title>
  <dc:creator>Holly Granat</dc:creator>
  <cp:lastModifiedBy>Granat, Holly (DOS)</cp:lastModifiedBy>
  <cp:revision>4</cp:revision>
  <cp:lastPrinted>2022-06-13T21:23:55Z</cp:lastPrinted>
  <dcterms:modified xsi:type="dcterms:W3CDTF">2024-01-09T16:02:37Z</dcterms:modified>
</cp:coreProperties>
</file>